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56" r:id="rId2"/>
    <p:sldId id="286" r:id="rId3"/>
    <p:sldId id="283" r:id="rId4"/>
    <p:sldId id="288" r:id="rId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75000"/>
      <a:buFont typeface="Wingdings" panose="05000000000000000000" pitchFamily="2" charset="2"/>
      <a:buChar char="l"/>
      <a:defRPr sz="2800"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75000"/>
      <a:buFont typeface="Wingdings" panose="05000000000000000000" pitchFamily="2" charset="2"/>
      <a:buChar char="l"/>
      <a:defRPr sz="2800"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75000"/>
      <a:buFont typeface="Wingdings" panose="05000000000000000000" pitchFamily="2" charset="2"/>
      <a:buChar char="l"/>
      <a:defRPr sz="2800"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75000"/>
      <a:buFont typeface="Wingdings" panose="05000000000000000000" pitchFamily="2" charset="2"/>
      <a:buChar char="l"/>
      <a:defRPr sz="2800"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75000"/>
      <a:buFont typeface="Wingdings" panose="05000000000000000000" pitchFamily="2" charset="2"/>
      <a:buChar char="l"/>
      <a:defRPr sz="2800"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066FF"/>
    <a:srgbClr val="33CC33"/>
    <a:srgbClr val="FF6600"/>
    <a:srgbClr val="FF3399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58" autoAdjust="0"/>
    <p:restoredTop sz="90929"/>
  </p:normalViewPr>
  <p:slideViewPr>
    <p:cSldViewPr>
      <p:cViewPr>
        <p:scale>
          <a:sx n="60" d="100"/>
          <a:sy n="60" d="100"/>
        </p:scale>
        <p:origin x="774" y="5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14EBD-15B6-4BC5-B009-D860CC22ECF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6424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9345B-765D-47FD-B7A2-A6B7FB2DD45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7087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26D5-BD2E-487C-99A7-DB663915D11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4156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1EC57-709C-4B2C-B498-3CE57E4D20D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6932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DC568-3836-48EE-B2B9-A28CEA41184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0170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85C0-60FB-4DAE-9A59-F85992C4596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766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CF115-09F0-46F1-BDD6-3F5EFF00D33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138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26800-46FD-48FA-91D8-5E7AA3F0ABB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158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C9B59-4801-436C-A6B1-1C6242FA1AF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278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AD6D7-9624-4737-844F-C97760B3E42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9242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04B6F-9110-495E-A29A-B1B8D923467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4226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EBE42-7355-4179-A3EE-3939B111CD0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8268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4"/>
          <p:cNvSpPr>
            <a:spLocks noChangeArrowheads="1"/>
          </p:cNvSpPr>
          <p:nvPr/>
        </p:nvSpPr>
        <p:spPr bwMode="auto">
          <a:xfrm>
            <a:off x="1257300" y="0"/>
            <a:ext cx="6629068" cy="1227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8525" tIns="59262" rIns="118525" bIns="59262">
            <a:spAutoFit/>
          </a:bodyPr>
          <a:lstStyle/>
          <a:p>
            <a:pPr algn="ctr" defTabSz="3656013">
              <a:buNone/>
            </a:pPr>
            <a:r>
              <a:rPr lang="en-US" altLang="en-US" sz="2400" b="1" dirty="0" smtClean="0">
                <a:solidFill>
                  <a:schemeClr val="tx1"/>
                </a:solidFill>
              </a:rPr>
              <a:t>Python and GUI Implementation for Internal Optimization and Increased Usability of </a:t>
            </a:r>
            <a:r>
              <a:rPr lang="en-US" altLang="en-US" sz="2400" b="1" i="1" dirty="0" smtClean="0">
                <a:solidFill>
                  <a:schemeClr val="tx1"/>
                </a:solidFill>
              </a:rPr>
              <a:t>in vivo</a:t>
            </a:r>
            <a:r>
              <a:rPr lang="en-US" altLang="en-US" sz="2400" b="1" dirty="0" smtClean="0">
                <a:solidFill>
                  <a:schemeClr val="tx1"/>
                </a:solidFill>
              </a:rPr>
              <a:t> Glucose Sensing System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127" name="Picture 16" descr="MIRTHE_round log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8101"/>
            <a:ext cx="1257299" cy="1257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8" descr="nsf2009.ti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0140"/>
            <a:ext cx="1257632" cy="126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Rectangle 128"/>
          <p:cNvSpPr/>
          <p:nvPr/>
        </p:nvSpPr>
        <p:spPr>
          <a:xfrm>
            <a:off x="0" y="1371600"/>
            <a:ext cx="4572000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n-GB" sz="800" i="1" dirty="0" smtClean="0">
                <a:solidFill>
                  <a:schemeClr val="tx1"/>
                </a:solidFill>
              </a:rPr>
              <a:t>1 – Princeton </a:t>
            </a:r>
            <a:r>
              <a:rPr lang="en-GB" sz="800" i="1" dirty="0">
                <a:solidFill>
                  <a:schemeClr val="tx1"/>
                </a:solidFill>
              </a:rPr>
              <a:t>University Department of Electrical Engineering, Princeton, NJ, 08540, USA</a:t>
            </a:r>
            <a:endParaRPr lang="en-US" sz="800" i="1" dirty="0">
              <a:solidFill>
                <a:schemeClr val="tx1"/>
              </a:solidFill>
            </a:endParaRPr>
          </a:p>
          <a:p>
            <a:pPr algn="r">
              <a:buNone/>
            </a:pPr>
            <a:r>
              <a:rPr lang="en-GB" sz="800" i="1" dirty="0">
                <a:solidFill>
                  <a:schemeClr val="tx1"/>
                </a:solidFill>
              </a:rPr>
              <a:t>2</a:t>
            </a:r>
            <a:r>
              <a:rPr lang="en-GB" sz="800" i="1" dirty="0" smtClean="0">
                <a:solidFill>
                  <a:schemeClr val="tx1"/>
                </a:solidFill>
              </a:rPr>
              <a:t> </a:t>
            </a:r>
            <a:r>
              <a:rPr lang="en-GB" sz="800" i="1" dirty="0">
                <a:solidFill>
                  <a:schemeClr val="tx1"/>
                </a:solidFill>
              </a:rPr>
              <a:t>– </a:t>
            </a:r>
            <a:r>
              <a:rPr lang="en-GB" sz="800" i="1" dirty="0" smtClean="0">
                <a:solidFill>
                  <a:schemeClr val="tx1"/>
                </a:solidFill>
              </a:rPr>
              <a:t>Permanent </a:t>
            </a:r>
            <a:r>
              <a:rPr lang="en-GB" sz="800" i="1" dirty="0">
                <a:solidFill>
                  <a:schemeClr val="tx1"/>
                </a:solidFill>
              </a:rPr>
              <a:t>Address: Rensselaer Polytechnic Institute, Troy, NY, 12180, </a:t>
            </a:r>
            <a:r>
              <a:rPr lang="en-GB" sz="800" i="1" dirty="0" smtClean="0">
                <a:solidFill>
                  <a:schemeClr val="tx1"/>
                </a:solidFill>
              </a:rPr>
              <a:t>USA</a:t>
            </a:r>
          </a:p>
          <a:p>
            <a:pPr algn="r">
              <a:buNone/>
            </a:pPr>
            <a:r>
              <a:rPr lang="en-GB" sz="800" i="1" dirty="0" smtClean="0">
                <a:solidFill>
                  <a:schemeClr val="tx1"/>
                </a:solidFill>
              </a:rPr>
              <a:t>3 </a:t>
            </a:r>
            <a:r>
              <a:rPr lang="en-GB" sz="800" i="1" dirty="0">
                <a:solidFill>
                  <a:schemeClr val="tx1"/>
                </a:solidFill>
              </a:rPr>
              <a:t>– Permanent Address: Smith College, Northampton, MA, 01063, </a:t>
            </a:r>
            <a:r>
              <a:rPr lang="en-GB" sz="800" i="1" dirty="0" smtClean="0">
                <a:solidFill>
                  <a:schemeClr val="tx1"/>
                </a:solidFill>
              </a:rPr>
              <a:t>USA</a:t>
            </a:r>
            <a:endParaRPr lang="en-GB" sz="800" i="1" dirty="0" smtClean="0">
              <a:solidFill>
                <a:schemeClr val="tx1"/>
              </a:solidFill>
            </a:endParaRPr>
          </a:p>
          <a:p>
            <a:pPr algn="r">
              <a:buNone/>
            </a:pPr>
            <a:r>
              <a:rPr lang="en-GB" sz="800" i="1" dirty="0" smtClean="0">
                <a:solidFill>
                  <a:schemeClr val="tx1"/>
                </a:solidFill>
              </a:rPr>
              <a:t>Industry </a:t>
            </a:r>
            <a:r>
              <a:rPr lang="en-GB" sz="800" i="1" dirty="0" smtClean="0">
                <a:solidFill>
                  <a:schemeClr val="tx1"/>
                </a:solidFill>
              </a:rPr>
              <a:t>/ Practitioner Collaborators: Daylight Solutions Inc. Zurich Instruments</a:t>
            </a:r>
            <a:endParaRPr lang="en-US" sz="800" i="1" dirty="0">
              <a:solidFill>
                <a:schemeClr val="tx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4572000" y="1371600"/>
            <a:ext cx="4572000" cy="510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800" i="1" dirty="0" smtClean="0">
                <a:solidFill>
                  <a:schemeClr val="tx1"/>
                </a:solidFill>
              </a:rPr>
              <a:t>4 </a:t>
            </a:r>
            <a:r>
              <a:rPr lang="en-GB" sz="800" i="1" dirty="0">
                <a:solidFill>
                  <a:schemeClr val="tx1"/>
                </a:solidFill>
              </a:rPr>
              <a:t>– </a:t>
            </a:r>
            <a:r>
              <a:rPr lang="en-GB" sz="800" i="1" dirty="0" smtClean="0">
                <a:solidFill>
                  <a:schemeClr val="tx1"/>
                </a:solidFill>
              </a:rPr>
              <a:t>Permanent </a:t>
            </a:r>
            <a:r>
              <a:rPr lang="en-GB" sz="800" i="1" dirty="0">
                <a:solidFill>
                  <a:schemeClr val="tx1"/>
                </a:solidFill>
              </a:rPr>
              <a:t>Address: </a:t>
            </a:r>
            <a:r>
              <a:rPr lang="en-GB" sz="800" i="1" dirty="0" err="1">
                <a:solidFill>
                  <a:schemeClr val="tx1"/>
                </a:solidFill>
              </a:rPr>
              <a:t>Bucknell</a:t>
            </a:r>
            <a:r>
              <a:rPr lang="en-GB" sz="800" i="1" dirty="0">
                <a:solidFill>
                  <a:schemeClr val="tx1"/>
                </a:solidFill>
              </a:rPr>
              <a:t> University, </a:t>
            </a:r>
            <a:r>
              <a:rPr lang="en-GB" sz="800" i="1" dirty="0" err="1">
                <a:solidFill>
                  <a:schemeClr val="tx1"/>
                </a:solidFill>
              </a:rPr>
              <a:t>Lewisberg</a:t>
            </a:r>
            <a:r>
              <a:rPr lang="en-GB" sz="800" i="1" dirty="0">
                <a:solidFill>
                  <a:schemeClr val="tx1"/>
                </a:solidFill>
              </a:rPr>
              <a:t>, PA, 17837, USA</a:t>
            </a:r>
            <a:endParaRPr lang="en-US" sz="800" i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sz="800" i="1" dirty="0" smtClean="0">
                <a:solidFill>
                  <a:schemeClr val="tx1"/>
                </a:solidFill>
              </a:rPr>
              <a:t>5 </a:t>
            </a:r>
            <a:r>
              <a:rPr lang="en-GB" sz="800" i="1" dirty="0">
                <a:solidFill>
                  <a:schemeClr val="tx1"/>
                </a:solidFill>
              </a:rPr>
              <a:t>– </a:t>
            </a:r>
            <a:r>
              <a:rPr lang="en-GB" sz="800" i="1" dirty="0" smtClean="0">
                <a:solidFill>
                  <a:schemeClr val="tx1"/>
                </a:solidFill>
              </a:rPr>
              <a:t>Permanent </a:t>
            </a:r>
            <a:r>
              <a:rPr lang="en-GB" sz="800" i="1" dirty="0">
                <a:solidFill>
                  <a:schemeClr val="tx1"/>
                </a:solidFill>
              </a:rPr>
              <a:t>Address: </a:t>
            </a:r>
            <a:r>
              <a:rPr lang="en-GB" sz="800" i="1" dirty="0" err="1">
                <a:solidFill>
                  <a:schemeClr val="tx1"/>
                </a:solidFill>
              </a:rPr>
              <a:t>Hunterdon</a:t>
            </a:r>
            <a:r>
              <a:rPr lang="en-GB" sz="800" i="1" dirty="0">
                <a:solidFill>
                  <a:schemeClr val="tx1"/>
                </a:solidFill>
              </a:rPr>
              <a:t> Central Regional High School, Flemington, NJ, 08822, </a:t>
            </a:r>
            <a:r>
              <a:rPr lang="en-GB" sz="800" i="1" dirty="0" smtClean="0">
                <a:solidFill>
                  <a:schemeClr val="tx1"/>
                </a:solidFill>
              </a:rPr>
              <a:t>USA</a:t>
            </a:r>
          </a:p>
          <a:p>
            <a:pPr>
              <a:buNone/>
            </a:pPr>
            <a:r>
              <a:rPr lang="en-GB" sz="800" i="1" dirty="0" smtClean="0">
                <a:solidFill>
                  <a:schemeClr val="tx1"/>
                </a:solidFill>
              </a:rPr>
              <a:t>email</a:t>
            </a:r>
            <a:r>
              <a:rPr lang="en-GB" sz="800" i="1" dirty="0">
                <a:solidFill>
                  <a:schemeClr val="tx1"/>
                </a:solidFill>
              </a:rPr>
              <a:t>: dipippo@princeton.edu / dipipk@rpi.edu</a:t>
            </a:r>
            <a:endParaRPr lang="en-US" sz="800" i="1" dirty="0">
              <a:solidFill>
                <a:schemeClr val="tx1"/>
              </a:solidFill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V="1">
            <a:off x="4572000" y="1383936"/>
            <a:ext cx="4549" cy="609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873" y="2210783"/>
            <a:ext cx="3633127" cy="2043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20677" t="22497" r="15849" b="20801"/>
          <a:stretch/>
        </p:blipFill>
        <p:spPr>
          <a:xfrm>
            <a:off x="138753" y="2209076"/>
            <a:ext cx="4474957" cy="20453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11" name="Group 10"/>
          <p:cNvGrpSpPr/>
          <p:nvPr/>
        </p:nvGrpSpPr>
        <p:grpSpPr>
          <a:xfrm>
            <a:off x="19051" y="4486575"/>
            <a:ext cx="6234129" cy="542626"/>
            <a:chOff x="3007770" y="4915011"/>
            <a:chExt cx="12469996" cy="1728697"/>
          </a:xfrm>
        </p:grpSpPr>
        <p:grpSp>
          <p:nvGrpSpPr>
            <p:cNvPr id="12" name="Group 11"/>
            <p:cNvGrpSpPr/>
            <p:nvPr/>
          </p:nvGrpSpPr>
          <p:grpSpPr>
            <a:xfrm>
              <a:off x="3007770" y="4915011"/>
              <a:ext cx="4195907" cy="1701764"/>
              <a:chOff x="-2656427" y="-38064"/>
              <a:chExt cx="4195907" cy="1701764"/>
            </a:xfrm>
          </p:grpSpPr>
          <p:sp>
            <p:nvSpPr>
              <p:cNvPr id="22" name="Chevron 21"/>
              <p:cNvSpPr/>
              <p:nvPr/>
            </p:nvSpPr>
            <p:spPr>
              <a:xfrm>
                <a:off x="-2656427" y="-38064"/>
                <a:ext cx="3744082" cy="1701764"/>
              </a:xfrm>
              <a:prstGeom prst="chevron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4">
                  <a:shade val="5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shade val="5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4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Chevron 4"/>
              <p:cNvSpPr/>
              <p:nvPr/>
            </p:nvSpPr>
            <p:spPr>
              <a:xfrm>
                <a:off x="-2542113" y="352606"/>
                <a:ext cx="4081593" cy="112605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130" tIns="24130" rIns="24130" bIns="24130" numCol="1" spcCol="1270" anchor="ctr" anchorCtr="0">
                <a:noAutofit/>
              </a:bodyPr>
              <a:lstStyle/>
              <a:p>
                <a:pPr algn="ctr" defTabSz="1970504">
                  <a:lnSpc>
                    <a:spcPct val="90000"/>
                  </a:lnSpc>
                  <a:spcAft>
                    <a:spcPct val="35000"/>
                  </a:spcAft>
                  <a:buNone/>
                </a:pPr>
                <a:r>
                  <a:rPr lang="en-US" sz="28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QCL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94604" y="4922989"/>
              <a:ext cx="4108853" cy="1705469"/>
              <a:chOff x="-69593" y="-30086"/>
              <a:chExt cx="4108853" cy="1705469"/>
            </a:xfrm>
          </p:grpSpPr>
          <p:sp>
            <p:nvSpPr>
              <p:cNvPr id="20" name="Chevron 19"/>
              <p:cNvSpPr/>
              <p:nvPr/>
            </p:nvSpPr>
            <p:spPr>
              <a:xfrm>
                <a:off x="184282" y="-30086"/>
                <a:ext cx="3854978" cy="1705469"/>
              </a:xfrm>
              <a:prstGeom prst="chevron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>
                  <a:shade val="50000"/>
                  <a:hueOff val="0"/>
                  <a:satOff val="0"/>
                  <a:lumOff val="35070"/>
                  <a:alphaOff val="0"/>
                </a:schemeClr>
              </a:lnRef>
              <a:fillRef idx="3">
                <a:schemeClr val="accent4">
                  <a:shade val="50000"/>
                  <a:hueOff val="0"/>
                  <a:satOff val="0"/>
                  <a:lumOff val="35070"/>
                  <a:alphaOff val="0"/>
                </a:schemeClr>
              </a:fillRef>
              <a:effectRef idx="2">
                <a:schemeClr val="accent4">
                  <a:shade val="50000"/>
                  <a:hueOff val="0"/>
                  <a:satOff val="0"/>
                  <a:lumOff val="3507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Chevron 8"/>
              <p:cNvSpPr/>
              <p:nvPr/>
            </p:nvSpPr>
            <p:spPr>
              <a:xfrm>
                <a:off x="-69593" y="161148"/>
                <a:ext cx="3605323" cy="134386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130" tIns="24130" rIns="24130" bIns="24130" numCol="1" spcCol="1270" anchor="ctr" anchorCtr="0">
                <a:noAutofit/>
              </a:bodyPr>
              <a:lstStyle/>
              <a:p>
                <a:pPr algn="ctr" defTabSz="1970504">
                  <a:lnSpc>
                    <a:spcPct val="90000"/>
                  </a:lnSpc>
                  <a:spcAft>
                    <a:spcPct val="35000"/>
                  </a:spcAft>
                  <a:buNone/>
                </a:pPr>
                <a:r>
                  <a:rPr lang="en-US" sz="2000" dirty="0">
                    <a:ln w="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Integrating Sphere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8761669" y="4918966"/>
              <a:ext cx="4076992" cy="1705472"/>
              <a:chOff x="3097472" y="-34109"/>
              <a:chExt cx="4076992" cy="1705472"/>
            </a:xfrm>
          </p:grpSpPr>
          <p:sp>
            <p:nvSpPr>
              <p:cNvPr id="18" name="Chevron 17"/>
              <p:cNvSpPr/>
              <p:nvPr/>
            </p:nvSpPr>
            <p:spPr>
              <a:xfrm>
                <a:off x="3145203" y="-34109"/>
                <a:ext cx="3901923" cy="1705472"/>
              </a:xfrm>
              <a:prstGeom prst="chevron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>
                  <a:shade val="50000"/>
                  <a:hueOff val="0"/>
                  <a:satOff val="0"/>
                  <a:lumOff val="70141"/>
                  <a:alphaOff val="0"/>
                </a:schemeClr>
              </a:lnRef>
              <a:fillRef idx="3">
                <a:schemeClr val="accent4">
                  <a:shade val="50000"/>
                  <a:hueOff val="0"/>
                  <a:satOff val="0"/>
                  <a:lumOff val="70141"/>
                  <a:alphaOff val="0"/>
                </a:schemeClr>
              </a:fillRef>
              <a:effectRef idx="2">
                <a:schemeClr val="accent4">
                  <a:shade val="50000"/>
                  <a:hueOff val="0"/>
                  <a:satOff val="0"/>
                  <a:lumOff val="70141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Chevron 12"/>
              <p:cNvSpPr/>
              <p:nvPr/>
            </p:nvSpPr>
            <p:spPr>
              <a:xfrm>
                <a:off x="3097472" y="234084"/>
                <a:ext cx="4076992" cy="9353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130" tIns="24130" rIns="24130" bIns="24130" numCol="1" spcCol="1270" anchor="ctr" anchorCtr="0">
                <a:noAutofit/>
              </a:bodyPr>
              <a:lstStyle/>
              <a:p>
                <a:pPr algn="ctr" defTabSz="1970504">
                  <a:lnSpc>
                    <a:spcPct val="90000"/>
                  </a:lnSpc>
                  <a:spcAft>
                    <a:spcPct val="35000"/>
                  </a:spcAft>
                  <a:buNone/>
                </a:pPr>
                <a:r>
                  <a:rPr lang="en-US" sz="2800" dirty="0">
                    <a:ln w="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Detector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1849109" y="4928603"/>
              <a:ext cx="3628657" cy="1715105"/>
              <a:chOff x="6184912" y="-24472"/>
              <a:chExt cx="3628657" cy="1715105"/>
            </a:xfrm>
          </p:grpSpPr>
          <p:sp>
            <p:nvSpPr>
              <p:cNvPr id="16" name="Chevron 15"/>
              <p:cNvSpPr/>
              <p:nvPr/>
            </p:nvSpPr>
            <p:spPr>
              <a:xfrm>
                <a:off x="6184912" y="-24472"/>
                <a:ext cx="3511399" cy="1715105"/>
              </a:xfrm>
              <a:prstGeom prst="chevron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>
                  <a:shade val="50000"/>
                  <a:hueOff val="0"/>
                  <a:satOff val="0"/>
                  <a:lumOff val="35070"/>
                  <a:alphaOff val="0"/>
                </a:schemeClr>
              </a:lnRef>
              <a:fillRef idx="3">
                <a:schemeClr val="accent4">
                  <a:shade val="50000"/>
                  <a:hueOff val="0"/>
                  <a:satOff val="0"/>
                  <a:lumOff val="35070"/>
                  <a:alphaOff val="0"/>
                </a:schemeClr>
              </a:fillRef>
              <a:effectRef idx="2">
                <a:schemeClr val="accent4">
                  <a:shade val="50000"/>
                  <a:hueOff val="0"/>
                  <a:satOff val="0"/>
                  <a:lumOff val="3507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Chevron 16"/>
              <p:cNvSpPr/>
              <p:nvPr/>
            </p:nvSpPr>
            <p:spPr>
              <a:xfrm>
                <a:off x="6374420" y="213467"/>
                <a:ext cx="3439149" cy="126519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130" tIns="24130" rIns="24130" bIns="24130" numCol="1" spcCol="1270" anchor="ctr" anchorCtr="0">
                <a:noAutofit/>
              </a:bodyPr>
              <a:lstStyle/>
              <a:p>
                <a:pPr algn="ctr" defTabSz="1970504">
                  <a:lnSpc>
                    <a:spcPct val="90000"/>
                  </a:lnSpc>
                  <a:spcAft>
                    <a:spcPct val="35000"/>
                  </a:spcAft>
                  <a:buNone/>
                </a:pPr>
                <a:r>
                  <a:rPr lang="en-US" sz="2000" dirty="0">
                    <a:ln w="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Spectral Analysis</a:t>
                </a:r>
              </a:p>
            </p:txBody>
          </p:sp>
        </p:grpSp>
      </p:grpSp>
      <p:pic>
        <p:nvPicPr>
          <p:cNvPr id="24" name="Picture 23" descr="IMG_0020.JPG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8" r="8452"/>
          <a:stretch/>
        </p:blipFill>
        <p:spPr>
          <a:xfrm rot="5400000">
            <a:off x="248010" y="5107639"/>
            <a:ext cx="1357132" cy="1548350"/>
          </a:xfrm>
          <a:prstGeom prst="round2DiagRect">
            <a:avLst>
              <a:gd name="adj1" fmla="val 0"/>
              <a:gd name="adj2" fmla="val 0"/>
            </a:avLst>
          </a:prstGeom>
          <a:ln w="7620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25" name="Picture 24" descr="IMG_0026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4" t="6164" r="1370" b="8219"/>
          <a:stretch/>
        </p:blipFill>
        <p:spPr>
          <a:xfrm rot="5400000">
            <a:off x="1883401" y="5203200"/>
            <a:ext cx="1393108" cy="1349910"/>
          </a:xfrm>
          <a:prstGeom prst="rect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Picture 25" descr="IMG_0023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r="9402"/>
          <a:stretch/>
        </p:blipFill>
        <p:spPr>
          <a:xfrm rot="5400000">
            <a:off x="3607165" y="5033887"/>
            <a:ext cx="1350521" cy="1645948"/>
          </a:xfrm>
          <a:prstGeom prst="rect">
            <a:avLst/>
          </a:prstGeom>
          <a:ln w="762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7" name="Rectangle 26"/>
          <p:cNvSpPr/>
          <p:nvPr/>
        </p:nvSpPr>
        <p:spPr bwMode="auto">
          <a:xfrm>
            <a:off x="5334000" y="5118484"/>
            <a:ext cx="3367231" cy="1663316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5364189" y="5094044"/>
            <a:ext cx="2906864" cy="452062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80121" y="5108521"/>
            <a:ext cx="3363480" cy="16732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1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GUI started up and populated with data</a:t>
            </a:r>
            <a:endParaRPr lang="en-US" sz="12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1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Number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spectral runs are taken</a:t>
            </a:r>
            <a:endParaRPr lang="en-US" sz="12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1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Various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statistical analyses applied:</a:t>
            </a:r>
            <a:endParaRPr lang="en-US" sz="12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1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- Wavelet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</a:t>
            </a:r>
          </a:p>
          <a:p>
            <a:pPr marL="0" marR="0" lvl="1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- </a:t>
            </a:r>
            <a:r>
              <a:rPr lang="en-US" sz="1200" dirty="0" err="1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Savitzky-Golay</a:t>
            </a: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Filtering with Differentiation</a:t>
            </a:r>
          </a:p>
          <a:p>
            <a:pPr marL="0" marR="0" lvl="1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- Machine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 Prediction Algorithm</a:t>
            </a:r>
          </a:p>
          <a:p>
            <a:pPr marL="0" marR="0" lvl="1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Final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predicted glucose concentration </a:t>
            </a:r>
            <a:endParaRPr lang="en-US" sz="1200" dirty="0" smtClean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1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obtained</a:t>
            </a:r>
            <a:endParaRPr lang="en-US" sz="12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6" name="Rectangle 14"/>
          <p:cNvSpPr>
            <a:spLocks noChangeArrowheads="1"/>
          </p:cNvSpPr>
          <p:nvPr/>
        </p:nvSpPr>
        <p:spPr bwMode="auto">
          <a:xfrm>
            <a:off x="114133" y="1143000"/>
            <a:ext cx="8915401" cy="30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8525" tIns="59262" rIns="118525" bIns="59262">
            <a:spAutoFit/>
          </a:bodyPr>
          <a:lstStyle/>
          <a:p>
            <a:pPr algn="ctr">
              <a:buNone/>
            </a:pPr>
            <a:r>
              <a:rPr lang="en-GB" sz="1200" b="1" u="sng" dirty="0" smtClean="0">
                <a:solidFill>
                  <a:schemeClr val="tx1"/>
                </a:solidFill>
              </a:rPr>
              <a:t>Kathryn DiPippo</a:t>
            </a:r>
            <a:r>
              <a:rPr lang="en-GB" sz="1200" b="1" u="sng" baseline="30000" dirty="0" smtClean="0">
                <a:solidFill>
                  <a:schemeClr val="tx1"/>
                </a:solidFill>
              </a:rPr>
              <a:t>1,2</a:t>
            </a:r>
            <a:r>
              <a:rPr lang="en-GB" sz="1200" b="1" dirty="0">
                <a:solidFill>
                  <a:schemeClr val="tx1"/>
                </a:solidFill>
              </a:rPr>
              <a:t>, </a:t>
            </a:r>
            <a:r>
              <a:rPr lang="en-GB" sz="1200" b="1" dirty="0" smtClean="0">
                <a:solidFill>
                  <a:schemeClr val="tx1"/>
                </a:solidFill>
              </a:rPr>
              <a:t>Alex </a:t>
            </a:r>
            <a:r>
              <a:rPr lang="en-GB" sz="1200" b="1" dirty="0">
                <a:solidFill>
                  <a:schemeClr val="tx1"/>
                </a:solidFill>
              </a:rPr>
              <a:t>Werth</a:t>
            </a:r>
            <a:r>
              <a:rPr lang="en-GB" sz="1200" b="1" baseline="30000" dirty="0">
                <a:solidFill>
                  <a:schemeClr val="tx1"/>
                </a:solidFill>
              </a:rPr>
              <a:t>1</a:t>
            </a:r>
            <a:r>
              <a:rPr lang="en-GB" sz="1200" b="1" dirty="0">
                <a:solidFill>
                  <a:schemeClr val="tx1"/>
                </a:solidFill>
              </a:rPr>
              <a:t>, </a:t>
            </a:r>
            <a:r>
              <a:rPr lang="en-GB" sz="1200" b="1" dirty="0" smtClean="0">
                <a:solidFill>
                  <a:schemeClr val="tx1"/>
                </a:solidFill>
              </a:rPr>
              <a:t>Michelle Zhang</a:t>
            </a:r>
            <a:r>
              <a:rPr lang="en-GB" sz="1200" b="1" baseline="30000" dirty="0" smtClean="0">
                <a:solidFill>
                  <a:schemeClr val="tx1"/>
                </a:solidFill>
              </a:rPr>
              <a:t>1,3</a:t>
            </a:r>
            <a:r>
              <a:rPr lang="en-GB" sz="1200" b="1" dirty="0">
                <a:solidFill>
                  <a:schemeClr val="tx1"/>
                </a:solidFill>
              </a:rPr>
              <a:t>, </a:t>
            </a:r>
            <a:r>
              <a:rPr lang="en-GB" sz="1200" b="1" dirty="0" smtClean="0">
                <a:solidFill>
                  <a:schemeClr val="tx1"/>
                </a:solidFill>
              </a:rPr>
              <a:t>Phillip Heucke</a:t>
            </a:r>
            <a:r>
              <a:rPr lang="en-GB" sz="1200" b="1" baseline="30000" dirty="0" smtClean="0">
                <a:solidFill>
                  <a:schemeClr val="tx1"/>
                </a:solidFill>
              </a:rPr>
              <a:t>1,4</a:t>
            </a:r>
            <a:r>
              <a:rPr lang="en-GB" sz="1200" b="1" dirty="0">
                <a:solidFill>
                  <a:schemeClr val="tx1"/>
                </a:solidFill>
              </a:rPr>
              <a:t>, </a:t>
            </a:r>
            <a:r>
              <a:rPr lang="en-GB" sz="1200" b="1" dirty="0" smtClean="0">
                <a:solidFill>
                  <a:schemeClr val="tx1"/>
                </a:solidFill>
              </a:rPr>
              <a:t>Jessica Doyle</a:t>
            </a:r>
            <a:r>
              <a:rPr lang="en-GB" sz="1200" b="1" baseline="30000" dirty="0" smtClean="0">
                <a:solidFill>
                  <a:schemeClr val="tx1"/>
                </a:solidFill>
              </a:rPr>
              <a:t>1,5</a:t>
            </a:r>
            <a:r>
              <a:rPr lang="en-GB" sz="1200" b="1" dirty="0">
                <a:solidFill>
                  <a:schemeClr val="tx1"/>
                </a:solidFill>
              </a:rPr>
              <a:t>, </a:t>
            </a:r>
            <a:r>
              <a:rPr lang="en-GB" sz="1200" b="1" dirty="0" smtClean="0">
                <a:solidFill>
                  <a:schemeClr val="tx1"/>
                </a:solidFill>
              </a:rPr>
              <a:t>Claire Gmachl</a:t>
            </a:r>
            <a:r>
              <a:rPr lang="en-GB" sz="1200" b="1" baseline="30000" dirty="0" smtClean="0">
                <a:solidFill>
                  <a:schemeClr val="tx1"/>
                </a:solidFill>
              </a:rPr>
              <a:t>1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71600"/>
            <a:ext cx="9144000" cy="518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71600"/>
            <a:ext cx="2056937" cy="10620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4"/>
          <a:srcRect r="2943" b="3066"/>
          <a:stretch/>
        </p:blipFill>
        <p:spPr>
          <a:xfrm>
            <a:off x="1183625" y="2122525"/>
            <a:ext cx="3537396" cy="26747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5"/>
          <a:srcRect l="5676" t="15194" r="6644" b="13118"/>
          <a:stretch/>
        </p:blipFill>
        <p:spPr>
          <a:xfrm>
            <a:off x="4749052" y="2057400"/>
            <a:ext cx="3937748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6"/>
          <a:srcRect l="35936" t="8829" r="34717" b="49833"/>
          <a:stretch/>
        </p:blipFill>
        <p:spPr>
          <a:xfrm>
            <a:off x="4936478" y="3810000"/>
            <a:ext cx="3730269" cy="29556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/>
          <a:srcRect r="-21483"/>
          <a:stretch/>
        </p:blipFill>
        <p:spPr>
          <a:xfrm>
            <a:off x="10610" y="1371600"/>
            <a:ext cx="11190790" cy="5181600"/>
          </a:xfrm>
          <a:prstGeom prst="rect">
            <a:avLst/>
          </a:prstGeom>
          <a:ln>
            <a:noFill/>
          </a:ln>
        </p:spPr>
      </p:pic>
      <p:sp>
        <p:nvSpPr>
          <p:cNvPr id="54" name="Rectangle 14"/>
          <p:cNvSpPr>
            <a:spLocks noChangeArrowheads="1"/>
          </p:cNvSpPr>
          <p:nvPr/>
        </p:nvSpPr>
        <p:spPr bwMode="auto">
          <a:xfrm>
            <a:off x="1257300" y="457200"/>
            <a:ext cx="6629068" cy="48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8525" tIns="59262" rIns="118525" bIns="59262">
            <a:spAutoFit/>
          </a:bodyPr>
          <a:lstStyle/>
          <a:p>
            <a:pPr algn="ctr" defTabSz="3656013">
              <a:buNone/>
            </a:pPr>
            <a:r>
              <a:rPr lang="en-US" altLang="en-US" sz="2400" b="1" dirty="0" smtClean="0">
                <a:solidFill>
                  <a:schemeClr val="tx1"/>
                </a:solidFill>
              </a:rPr>
              <a:t>GUI – CLINICAL AND SOLUTIONS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55" name="Picture 16" descr="MIRTHE_round logo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8101"/>
            <a:ext cx="1257299" cy="1257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8" descr="nsf2009.tif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0140"/>
            <a:ext cx="1257632" cy="126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11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789" t="9438" r="24422" b="5228"/>
          <a:stretch/>
        </p:blipFill>
        <p:spPr>
          <a:xfrm>
            <a:off x="11430" y="0"/>
            <a:ext cx="911392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" y="-3810"/>
            <a:ext cx="9113921" cy="686181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1257300" y="457200"/>
            <a:ext cx="6629068" cy="48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8525" tIns="59262" rIns="118525" bIns="59262">
            <a:spAutoFit/>
          </a:bodyPr>
          <a:lstStyle/>
          <a:p>
            <a:pPr algn="ctr" defTabSz="3656013">
              <a:buNone/>
            </a:pPr>
            <a:r>
              <a:rPr lang="en-US" altLang="en-US" sz="2400" b="1" dirty="0" smtClean="0">
                <a:solidFill>
                  <a:schemeClr val="tx1"/>
                </a:solidFill>
              </a:rPr>
              <a:t>Converting </a:t>
            </a:r>
            <a:r>
              <a:rPr lang="en-US" altLang="en-US" sz="2400" b="1" dirty="0" err="1" smtClean="0">
                <a:solidFill>
                  <a:schemeClr val="tx1"/>
                </a:solidFill>
              </a:rPr>
              <a:t>MatLab</a:t>
            </a:r>
            <a:r>
              <a:rPr lang="en-US" altLang="en-US" sz="2400" b="1" dirty="0" smtClean="0">
                <a:solidFill>
                  <a:schemeClr val="tx1"/>
                </a:solidFill>
              </a:rPr>
              <a:t> to Python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14" name="Picture 16" descr="MIRTHE_round log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8101"/>
            <a:ext cx="1257299" cy="1257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nsf2009.tif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0140"/>
            <a:ext cx="1257632" cy="126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10431" t="12690" r="77211" b="25699"/>
          <a:stretch/>
        </p:blipFill>
        <p:spPr>
          <a:xfrm>
            <a:off x="1257300" y="1295400"/>
            <a:ext cx="1906627" cy="5346843"/>
          </a:xfrm>
          <a:prstGeom prst="rect">
            <a:avLst/>
          </a:prstGeom>
          <a:ln w="76200">
            <a:solidFill>
              <a:srgbClr val="0000FF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10699" t="15333" r="78880" b="74816"/>
          <a:stretch/>
        </p:blipFill>
        <p:spPr>
          <a:xfrm>
            <a:off x="5181600" y="1774207"/>
            <a:ext cx="3574893" cy="1900939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sp>
        <p:nvSpPr>
          <p:cNvPr id="18" name="Right Arrow 17"/>
          <p:cNvSpPr/>
          <p:nvPr/>
        </p:nvSpPr>
        <p:spPr bwMode="auto">
          <a:xfrm>
            <a:off x="3526790" y="2371840"/>
            <a:ext cx="1426210" cy="70567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20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39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789" t="9438" r="24422" b="5228"/>
          <a:stretch/>
        </p:blipFill>
        <p:spPr>
          <a:xfrm>
            <a:off x="11430" y="0"/>
            <a:ext cx="911392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" y="-3810"/>
            <a:ext cx="9113921" cy="686181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5040" y="236220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/>
              <a:t>SEE ME AT POSTER #15</a:t>
            </a:r>
            <a:endParaRPr lang="en-US" sz="40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377791" y="4228139"/>
            <a:ext cx="8461409" cy="2057400"/>
            <a:chOff x="25823333" y="18316220"/>
            <a:chExt cx="9793111" cy="215618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37" t="13350" r="63517" b="39100"/>
            <a:stretch/>
          </p:blipFill>
          <p:spPr>
            <a:xfrm>
              <a:off x="25823333" y="18316220"/>
              <a:ext cx="2765778" cy="21511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722" t="13350" r="32231" b="34927"/>
            <a:stretch/>
          </p:blipFill>
          <p:spPr>
            <a:xfrm>
              <a:off x="30282443" y="18327510"/>
              <a:ext cx="1608668" cy="21448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583" t="20001" r="3044" b="45825"/>
            <a:stretch/>
          </p:blipFill>
          <p:spPr>
            <a:xfrm>
              <a:off x="33584443" y="18316222"/>
              <a:ext cx="2032001" cy="21481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ight Arrow 10"/>
            <p:cNvSpPr/>
            <p:nvPr/>
          </p:nvSpPr>
          <p:spPr bwMode="auto">
            <a:xfrm>
              <a:off x="32114069" y="19021778"/>
              <a:ext cx="1272822" cy="745070"/>
            </a:xfrm>
            <a:prstGeom prst="rightArrow">
              <a:avLst/>
            </a:prstGeom>
            <a:solidFill>
              <a:srgbClr val="FF9900">
                <a:alpha val="38000"/>
              </a:srgb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2820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ight Arrow 11"/>
            <p:cNvSpPr/>
            <p:nvPr/>
          </p:nvSpPr>
          <p:spPr bwMode="auto">
            <a:xfrm>
              <a:off x="28823356" y="19004844"/>
              <a:ext cx="1272822" cy="745070"/>
            </a:xfrm>
            <a:prstGeom prst="rightArrow">
              <a:avLst/>
            </a:prstGeom>
            <a:solidFill>
              <a:srgbClr val="FF9900">
                <a:alpha val="38000"/>
              </a:srgb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2820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19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</TotalTime>
  <Words>194</Words>
  <Application>Microsoft Office PowerPoint</Application>
  <PresentationFormat>On-screen Show (4:3)</PresentationFormat>
  <Paragraphs>24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SEE ME AT POSTER #15</vt:lpstr>
    </vt:vector>
  </TitlesOfParts>
  <Company>IASTED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IASTED</dc:creator>
  <cp:lastModifiedBy>student</cp:lastModifiedBy>
  <cp:revision>47</cp:revision>
  <dcterms:created xsi:type="dcterms:W3CDTF">2001-12-11T23:34:17Z</dcterms:created>
  <dcterms:modified xsi:type="dcterms:W3CDTF">2015-07-29T15:43:49Z</dcterms:modified>
</cp:coreProperties>
</file>